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hF8hbWSMPOqqQdPHEWTJsOj9kc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jarrellisd.org/UserFiles/Servers/Server_20996454/File/District%20News/News/2022-2023%20JISD%20Academic%20Calendar.pdf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b2e78136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geb2e78136e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4305eb5b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g24305eb5bb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db77d827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9" name="Google Shape;109;g1db77d8270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e791a97bea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e791a97be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JISD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22-23 Academic Calendar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e791a97bea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Start group work by 5:20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Lone Oak has a school day that is 8 hours and 38 minutes long. Start on August 8 and end on May 25</a:t>
            </a:r>
            <a:endParaRPr/>
          </a:p>
        </p:txBody>
      </p:sp>
      <p:sp>
        <p:nvSpPr>
          <p:cNvPr id="125" name="Google Shape;125;g1e791a97bea_1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be404800d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g1be404800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8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8" name="Google Shape;28;p8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79900" y="4516225"/>
            <a:ext cx="7712100" cy="189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953311" y="1122363"/>
            <a:ext cx="9714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  Calendar Committee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Meeting Two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Calibri"/>
              <a:buNone/>
            </a:pPr>
            <a:r>
              <a:rPr lang="en-US" sz="4000"/>
              <a:t>February 7</a:t>
            </a:r>
            <a:r>
              <a:rPr lang="en-US" sz="4000"/>
              <a:t>, 2023</a:t>
            </a:r>
            <a:endParaRPr sz="400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8900" y="4562747"/>
            <a:ext cx="1824991" cy="180471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2204875" y="4620000"/>
            <a:ext cx="6229500" cy="16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Kelly Blair and Dr. Patty Coté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Teaching &amp; Learning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geb2e78136e_0_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235"/>
              </a:srgbClr>
            </a:outerShdw>
          </a:effectLst>
        </p:spPr>
      </p:pic>
      <p:sp>
        <p:nvSpPr>
          <p:cNvPr id="93" name="Google Shape;93;geb2e78136e_0_9"/>
          <p:cNvSpPr txBox="1"/>
          <p:nvPr>
            <p:ph type="title"/>
          </p:nvPr>
        </p:nvSpPr>
        <p:spPr>
          <a:xfrm>
            <a:off x="935000" y="706700"/>
            <a:ext cx="6948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68"/>
              <a:buFont typeface="Calibri"/>
              <a:buNone/>
            </a:pPr>
            <a:r>
              <a:rPr lang="en-US" sz="4700"/>
              <a:t>Learning Target</a:t>
            </a:r>
            <a:endParaRPr sz="4700"/>
          </a:p>
        </p:txBody>
      </p:sp>
      <p:sp>
        <p:nvSpPr>
          <p:cNvPr id="94" name="Google Shape;94;geb2e78136e_0_9"/>
          <p:cNvSpPr txBox="1"/>
          <p:nvPr>
            <p:ph idx="1" type="body"/>
          </p:nvPr>
        </p:nvSpPr>
        <p:spPr>
          <a:xfrm>
            <a:off x="1716175" y="1778550"/>
            <a:ext cx="8629500" cy="30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4100"/>
              <a:t>We</a:t>
            </a:r>
            <a:r>
              <a:rPr lang="en-US" sz="4100"/>
              <a:t> will create draft academic calendars that support student achievement and meets TEA requirements that will be presented and voted upon by multiple stakeholders. </a:t>
            </a:r>
            <a:endParaRPr i="1" sz="4100"/>
          </a:p>
        </p:txBody>
      </p:sp>
      <p:pic>
        <p:nvPicPr>
          <p:cNvPr id="95" name="Google Shape;95;geb2e78136e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eb2e78136e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eb2e78136e_0_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185425" y="363004"/>
            <a:ext cx="1413075" cy="136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g24305eb5bb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240"/>
              </a:srgbClr>
            </a:outerShdw>
          </a:effectLst>
        </p:spPr>
      </p:pic>
      <p:sp>
        <p:nvSpPr>
          <p:cNvPr id="103" name="Google Shape;103;g24305eb5bb3_0_0"/>
          <p:cNvSpPr txBox="1"/>
          <p:nvPr>
            <p:ph type="title"/>
          </p:nvPr>
        </p:nvSpPr>
        <p:spPr>
          <a:xfrm>
            <a:off x="935000" y="706700"/>
            <a:ext cx="6948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68"/>
              <a:buFont typeface="Calibri"/>
              <a:buNone/>
            </a:pPr>
            <a:r>
              <a:t/>
            </a:r>
            <a:endParaRPr sz="4700"/>
          </a:p>
        </p:txBody>
      </p:sp>
      <p:sp>
        <p:nvSpPr>
          <p:cNvPr id="104" name="Google Shape;104;g24305eb5bb3_0_0"/>
          <p:cNvSpPr txBox="1"/>
          <p:nvPr>
            <p:ph idx="1" type="body"/>
          </p:nvPr>
        </p:nvSpPr>
        <p:spPr>
          <a:xfrm>
            <a:off x="1781250" y="1387700"/>
            <a:ext cx="8629500" cy="30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7200"/>
              <a:t>Review of Meeting One and Calendar Requirements</a:t>
            </a:r>
            <a:endParaRPr i="1" sz="7200"/>
          </a:p>
        </p:txBody>
      </p:sp>
      <p:pic>
        <p:nvPicPr>
          <p:cNvPr id="105" name="Google Shape;105;g24305eb5bb3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4305eb5bb3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g1db77d8270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27"/>
              </a:srgbClr>
            </a:outerShdw>
          </a:effectLst>
        </p:spPr>
      </p:pic>
      <p:pic>
        <p:nvPicPr>
          <p:cNvPr id="112" name="Google Shape;112;g1db77d82709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g1db77d8270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4700"/>
              <a:t>State Requirements</a:t>
            </a:r>
            <a:endParaRPr sz="4700"/>
          </a:p>
        </p:txBody>
      </p:sp>
      <p:sp>
        <p:nvSpPr>
          <p:cNvPr id="114" name="Google Shape;114;g1db77d82709_0_0"/>
          <p:cNvSpPr txBox="1"/>
          <p:nvPr>
            <p:ph idx="1" type="body"/>
          </p:nvPr>
        </p:nvSpPr>
        <p:spPr>
          <a:xfrm>
            <a:off x="838200" y="1247400"/>
            <a:ext cx="10515600" cy="43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600"/>
          </a:p>
          <a:p>
            <a:pPr indent="-3937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3600"/>
              <a:t>75,600 minutes</a:t>
            </a:r>
            <a:endParaRPr sz="3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3600"/>
              <a:t>We are a District of Innovation so we are not bound by the requirements to begin the 4th Monday of August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e791a97bea_0_1"/>
          <p:cNvSpPr txBox="1"/>
          <p:nvPr>
            <p:ph type="title"/>
          </p:nvPr>
        </p:nvSpPr>
        <p:spPr>
          <a:xfrm>
            <a:off x="580975" y="365125"/>
            <a:ext cx="10848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**Current 2022-23 JISD Academic Calendar**</a:t>
            </a:r>
            <a:endParaRPr/>
          </a:p>
        </p:txBody>
      </p:sp>
      <p:sp>
        <p:nvSpPr>
          <p:cNvPr id="120" name="Google Shape;120;g1e791a97bea_0_1"/>
          <p:cNvSpPr txBox="1"/>
          <p:nvPr>
            <p:ph idx="1" type="body"/>
          </p:nvPr>
        </p:nvSpPr>
        <p:spPr>
          <a:xfrm>
            <a:off x="838200" y="1458900"/>
            <a:ext cx="10515600" cy="3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6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168 student days</a:t>
            </a:r>
            <a:endParaRPr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183 staff days</a:t>
            </a:r>
            <a:endParaRPr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6.46 additional days</a:t>
            </a:r>
            <a:endParaRPr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7 hours 35 minutes each day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21" name="Google Shape;121;g1e791a97bea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27"/>
              </a:srgbClr>
            </a:outerShdw>
          </a:effectLst>
        </p:spPr>
      </p:pic>
      <p:pic>
        <p:nvPicPr>
          <p:cNvPr id="122" name="Google Shape;122;g1e791a97bea_0_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g1e791a97bea_1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27"/>
              </a:srgbClr>
            </a:outerShdw>
          </a:effectLst>
        </p:spPr>
      </p:pic>
      <p:pic>
        <p:nvPicPr>
          <p:cNvPr id="128" name="Google Shape;128;g1e791a97bea_1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1e791a97bea_1_4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Your turn….</a:t>
            </a:r>
            <a:endParaRPr/>
          </a:p>
        </p:txBody>
      </p:sp>
      <p:sp>
        <p:nvSpPr>
          <p:cNvPr id="130" name="Google Shape;130;g1e791a97bea_1_4"/>
          <p:cNvSpPr txBox="1"/>
          <p:nvPr>
            <p:ph idx="1" type="body"/>
          </p:nvPr>
        </p:nvSpPr>
        <p:spPr>
          <a:xfrm>
            <a:off x="839800" y="1813375"/>
            <a:ext cx="92241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b="0" lang="en-US" sz="3600"/>
              <a:t>Join with the group that aligns with your calendar preference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Traditional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4-day school week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Modified traditional - added prep days for teachers</a:t>
            </a:r>
            <a:endParaRPr b="0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be404800da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500"/>
              <a:t>Let’s get to work!</a:t>
            </a:r>
            <a:endParaRPr sz="5500"/>
          </a:p>
        </p:txBody>
      </p:sp>
      <p:sp>
        <p:nvSpPr>
          <p:cNvPr id="136" name="Google Shape;136;g1be404800da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0000"/>
              <a:t>Report Out in 45 Minutes</a:t>
            </a:r>
            <a:endParaRPr sz="10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2020-11-10T17:47:49Z</dcterms:created>
  <dc:creator>Bailey,Jennifer</dc:creator>
</cp:coreProperties>
</file>